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3" r:id="rId3"/>
    <p:sldId id="267" r:id="rId4"/>
    <p:sldId id="290" r:id="rId5"/>
    <p:sldId id="264" r:id="rId6"/>
    <p:sldId id="260" r:id="rId7"/>
    <p:sldId id="261" r:id="rId8"/>
    <p:sldId id="265" r:id="rId9"/>
    <p:sldId id="266" r:id="rId10"/>
    <p:sldId id="291" r:id="rId11"/>
    <p:sldId id="268" r:id="rId12"/>
    <p:sldId id="269" r:id="rId13"/>
    <p:sldId id="270" r:id="rId14"/>
    <p:sldId id="287" r:id="rId15"/>
    <p:sldId id="262" r:id="rId16"/>
    <p:sldId id="280" r:id="rId17"/>
    <p:sldId id="258" r:id="rId18"/>
    <p:sldId id="271" r:id="rId19"/>
    <p:sldId id="272" r:id="rId20"/>
    <p:sldId id="259" r:id="rId21"/>
    <p:sldId id="273" r:id="rId22"/>
    <p:sldId id="274" r:id="rId23"/>
    <p:sldId id="275" r:id="rId24"/>
    <p:sldId id="276" r:id="rId25"/>
    <p:sldId id="288" r:id="rId26"/>
    <p:sldId id="277" r:id="rId27"/>
    <p:sldId id="292" r:id="rId28"/>
    <p:sldId id="279" r:id="rId29"/>
    <p:sldId id="278" r:id="rId30"/>
    <p:sldId id="281" r:id="rId31"/>
    <p:sldId id="289" r:id="rId32"/>
    <p:sldId id="282" r:id="rId33"/>
    <p:sldId id="283" r:id="rId34"/>
    <p:sldId id="284" r:id="rId35"/>
    <p:sldId id="285" r:id="rId36"/>
    <p:sldId id="293" r:id="rId37"/>
    <p:sldId id="294" r:id="rId38"/>
    <p:sldId id="296" r:id="rId39"/>
    <p:sldId id="297" r:id="rId40"/>
    <p:sldId id="295" r:id="rId41"/>
    <p:sldId id="28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19" autoAdjust="0"/>
    <p:restoredTop sz="89585" autoAdjust="0"/>
  </p:normalViewPr>
  <p:slideViewPr>
    <p:cSldViewPr snapToGrid="0">
      <p:cViewPr varScale="1">
        <p:scale>
          <a:sx n="123" d="100"/>
          <a:sy n="123" d="100"/>
        </p:scale>
        <p:origin x="-120" y="-12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50F0C-A712-E245-83C2-FFE4ED68D4B5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A0DDD-7E78-1345-905E-E4904980A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3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A0DDD-7E78-1345-905E-E4904980A7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9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that this is high level overview, we won’t go into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A0DDD-7E78-1345-905E-E4904980A7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4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183698"/>
            <a:ext cx="12192000" cy="9140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5929"/>
            <a:ext cx="9144000" cy="2104073"/>
          </a:xfrm>
        </p:spPr>
        <p:txBody>
          <a:bodyPr anchor="b"/>
          <a:lstStyle>
            <a:lvl1pPr algn="ctr">
              <a:defRPr sz="6000" b="1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83698"/>
            <a:ext cx="9144000" cy="914082"/>
          </a:xfr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0"/>
            <a:ext cx="7334250" cy="1833563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4000" y="5189538"/>
            <a:ext cx="4408170" cy="788987"/>
          </a:xfrm>
        </p:spPr>
        <p:txBody>
          <a:bodyPr anchor="ctr"/>
          <a:lstStyle>
            <a:lvl1pPr marL="0" indent="0" algn="l">
              <a:buFontTx/>
              <a:buNone/>
              <a:defRPr baseline="0">
                <a:latin typeface="+mj-l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275388" y="5200650"/>
            <a:ext cx="4392612" cy="777875"/>
          </a:xfrm>
        </p:spPr>
        <p:txBody>
          <a:bodyPr anchor="ctr"/>
          <a:lstStyle>
            <a:lvl1pPr marL="0" indent="0" algn="r">
              <a:buNone/>
              <a:defRPr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6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5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14350"/>
            <a:ext cx="11353800" cy="987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759" y="121920"/>
            <a:ext cx="1421765" cy="14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4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2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14350"/>
            <a:ext cx="11353800" cy="987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759" y="121920"/>
            <a:ext cx="1421765" cy="14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6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9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1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62180-1FAC-4042-BDD5-BF45771E6EF1}" type="datetimeFigureOut">
              <a:rPr lang="en-US" smtClean="0"/>
              <a:t>10/16/13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99834-8DCD-4114-B592-CDC25F9C7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svalues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css-tricks.com/specifics-on-css-specificity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sablica.github.io/front-end-frameworks/compare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2: HTML + CSS</a:t>
            </a:r>
            <a:br>
              <a:rPr lang="en-US" dirty="0"/>
            </a:b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October 16, 2013	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3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class=“”</a:t>
            </a:r>
          </a:p>
          <a:p>
            <a:r>
              <a:rPr lang="en-US" dirty="0" smtClean="0"/>
              <a:t>id=“”</a:t>
            </a:r>
          </a:p>
          <a:p>
            <a:r>
              <a:rPr lang="en-US" dirty="0" smtClean="0"/>
              <a:t>on=“”</a:t>
            </a:r>
          </a:p>
          <a:p>
            <a:r>
              <a:rPr lang="en-US" dirty="0" smtClean="0"/>
              <a:t>title=“”</a:t>
            </a:r>
          </a:p>
          <a:p>
            <a:r>
              <a:rPr lang="en-US" dirty="0" err="1" smtClean="0"/>
              <a:t>tabindex</a:t>
            </a:r>
            <a:r>
              <a:rPr lang="en-US" dirty="0" smtClean="0"/>
              <a:t>=“”</a:t>
            </a:r>
          </a:p>
        </p:txBody>
      </p:sp>
    </p:spTree>
    <p:extLst>
      <p:ext uri="{BB962C8B-B14F-4D97-AF65-F5344CB8AC3E}">
        <p14:creationId xmlns:p14="http://schemas.microsoft.com/office/powerpoint/2010/main" val="128933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/>
                <a:cs typeface="Consolas"/>
              </a:rPr>
              <a:t>c</a:t>
            </a:r>
            <a:r>
              <a:rPr lang="en-US" dirty="0" smtClean="0">
                <a:latin typeface="Consolas"/>
                <a:cs typeface="Consolas"/>
              </a:rPr>
              <a:t>lass</a:t>
            </a:r>
          </a:p>
          <a:p>
            <a:r>
              <a:rPr lang="en-US" dirty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d</a:t>
            </a:r>
          </a:p>
          <a:p>
            <a:r>
              <a:rPr lang="en-US" dirty="0">
                <a:latin typeface="Consolas"/>
                <a:cs typeface="Consolas"/>
              </a:rPr>
              <a:t>d</a:t>
            </a:r>
            <a:r>
              <a:rPr lang="en-US" dirty="0" smtClean="0">
                <a:latin typeface="Consolas"/>
                <a:cs typeface="Consolas"/>
              </a:rPr>
              <a:t>ata-*</a:t>
            </a:r>
          </a:p>
          <a:p>
            <a:r>
              <a:rPr lang="en-US" dirty="0" smtClean="0">
                <a:latin typeface="Consolas"/>
                <a:cs typeface="Consolas"/>
              </a:rPr>
              <a:t>for, type, </a:t>
            </a:r>
            <a:r>
              <a:rPr lang="en-US" dirty="0" err="1" smtClean="0">
                <a:latin typeface="Consolas"/>
                <a:cs typeface="Consolas"/>
              </a:rPr>
              <a:t>href</a:t>
            </a:r>
            <a:endParaRPr lang="en-US" dirty="0" smtClean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sz="2400" dirty="0" smtClean="0">
                <a:latin typeface="Consolas"/>
                <a:cs typeface="Consolas"/>
              </a:rPr>
              <a:t>&lt;a </a:t>
            </a:r>
            <a:r>
              <a:rPr lang="en-US" sz="2400" b="1" dirty="0" smtClean="0">
                <a:latin typeface="Consolas"/>
                <a:cs typeface="Consolas"/>
              </a:rPr>
              <a:t>class</a:t>
            </a:r>
            <a:r>
              <a:rPr lang="en-US" sz="2400" dirty="0" smtClean="0">
                <a:latin typeface="Consolas"/>
                <a:cs typeface="Consolas"/>
              </a:rPr>
              <a:t>=“” </a:t>
            </a:r>
            <a:r>
              <a:rPr lang="en-US" sz="2400" b="1" dirty="0" smtClean="0">
                <a:latin typeface="Consolas"/>
                <a:cs typeface="Consolas"/>
              </a:rPr>
              <a:t>id</a:t>
            </a:r>
            <a:r>
              <a:rPr lang="en-US" sz="2400" dirty="0" smtClean="0">
                <a:latin typeface="Consolas"/>
                <a:cs typeface="Consolas"/>
              </a:rPr>
              <a:t>=“” </a:t>
            </a:r>
            <a:r>
              <a:rPr lang="en-US" sz="2400" b="1" dirty="0" smtClean="0">
                <a:latin typeface="Consolas"/>
                <a:cs typeface="Consolas"/>
              </a:rPr>
              <a:t>data-modal</a:t>
            </a:r>
            <a:r>
              <a:rPr lang="en-US" sz="2400" dirty="0" smtClean="0">
                <a:latin typeface="Consolas"/>
                <a:cs typeface="Consolas"/>
              </a:rPr>
              <a:t>=“” </a:t>
            </a:r>
            <a:r>
              <a:rPr lang="en-US" sz="2400" b="1" dirty="0" err="1" smtClean="0">
                <a:latin typeface="Consolas"/>
                <a:cs typeface="Consolas"/>
              </a:rPr>
              <a:t>href</a:t>
            </a:r>
            <a:r>
              <a:rPr lang="en-US" sz="2400" dirty="0" smtClean="0">
                <a:latin typeface="Consolas"/>
                <a:cs typeface="Consolas"/>
              </a:rPr>
              <a:t>=“”&gt;Example Link&lt;/a&gt;</a:t>
            </a: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9621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 &amp; Don’ts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soft tabs with two spaces</a:t>
            </a:r>
          </a:p>
          <a:p>
            <a:r>
              <a:rPr lang="en-US" dirty="0" smtClean="0"/>
              <a:t>Nested elements should be indented once (2 spaces)</a:t>
            </a:r>
          </a:p>
          <a:p>
            <a:r>
              <a:rPr lang="en-US" dirty="0" smtClean="0"/>
              <a:t>Always use double quotes, never single quotes</a:t>
            </a:r>
          </a:p>
          <a:p>
            <a:r>
              <a:rPr lang="en-US" dirty="0" smtClean="0"/>
              <a:t>Lower-case tags</a:t>
            </a:r>
          </a:p>
          <a:p>
            <a:r>
              <a:rPr lang="en-US" dirty="0" smtClean="0"/>
              <a:t>Use tables only for tabular data</a:t>
            </a:r>
          </a:p>
          <a:p>
            <a:r>
              <a:rPr lang="en-US" dirty="0" smtClean="0"/>
              <a:t>Know the difference between </a:t>
            </a:r>
            <a:r>
              <a:rPr lang="en-US" dirty="0" smtClean="0">
                <a:latin typeface="Consolas"/>
                <a:cs typeface="Consolas"/>
              </a:rPr>
              <a:t>&lt;b&gt;,&lt;strong&gt;,&lt;</a:t>
            </a:r>
            <a:r>
              <a:rPr lang="en-US" dirty="0" err="1" smtClean="0">
                <a:latin typeface="Consolas"/>
                <a:cs typeface="Consolas"/>
              </a:rPr>
              <a:t>em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8410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&lt;h1&gt;,&lt;h2&gt;,&lt;h3&gt; </a:t>
            </a:r>
            <a:r>
              <a:rPr lang="en-US" dirty="0" smtClean="0"/>
              <a:t>tags</a:t>
            </a:r>
          </a:p>
          <a:p>
            <a:r>
              <a:rPr lang="en-US" dirty="0" smtClean="0">
                <a:latin typeface="Consolas"/>
                <a:cs typeface="Consolas"/>
              </a:rPr>
              <a:t>&lt;p&gt; </a:t>
            </a:r>
            <a:r>
              <a:rPr lang="en-US" dirty="0" smtClean="0"/>
              <a:t>tags</a:t>
            </a:r>
          </a:p>
          <a:p>
            <a:r>
              <a:rPr lang="en-US" dirty="0"/>
              <a:t>l</a:t>
            </a:r>
            <a:r>
              <a:rPr lang="en-US" dirty="0" smtClean="0"/>
              <a:t>ists</a:t>
            </a:r>
          </a:p>
          <a:p>
            <a:r>
              <a:rPr lang="en-US" dirty="0" smtClean="0"/>
              <a:t>Sitemap</a:t>
            </a:r>
          </a:p>
          <a:p>
            <a:r>
              <a:rPr lang="en-US" dirty="0" smtClean="0"/>
              <a:t>Inbound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6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</a:t>
            </a:r>
            <a:endParaRPr lang="en-US" dirty="0"/>
          </a:p>
        </p:txBody>
      </p:sp>
      <p:pic>
        <p:nvPicPr>
          <p:cNvPr id="4" name="Content Placeholder 3" descr="7809187654_3b16893356_b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" t="-409" r="-5410" b="-1382"/>
          <a:stretch/>
        </p:blipFill>
        <p:spPr>
          <a:xfrm>
            <a:off x="7310552" y="1610610"/>
            <a:ext cx="3945624" cy="5007348"/>
          </a:xfrm>
        </p:spPr>
      </p:pic>
      <p:pic>
        <p:nvPicPr>
          <p:cNvPr id="3" name="Picture 2" descr="tumblr_mk6x8qds2k1qbwakso1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6" y="1625459"/>
            <a:ext cx="6145186" cy="49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9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the point of CSS</a:t>
            </a:r>
          </a:p>
          <a:p>
            <a:r>
              <a:rPr lang="en-US" dirty="0" smtClean="0"/>
              <a:t>How does it work?</a:t>
            </a:r>
          </a:p>
          <a:p>
            <a:r>
              <a:rPr lang="en-US" dirty="0" smtClean="0"/>
              <a:t>Definition order: top-&gt;down</a:t>
            </a:r>
          </a:p>
          <a:p>
            <a:r>
              <a:rPr lang="en-US" dirty="0" smtClean="0"/>
              <a:t>Specificity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25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CSS to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Inline</a:t>
            </a:r>
            <a:br>
              <a:rPr lang="en-US" dirty="0" smtClean="0"/>
            </a:br>
            <a:r>
              <a:rPr lang="en-US" sz="2200" dirty="0" smtClean="0">
                <a:latin typeface="Consolas"/>
                <a:cs typeface="Consolas"/>
              </a:rPr>
              <a:t>&lt;div style=“margin: 10px”&gt;...&lt;/div&gt;</a:t>
            </a:r>
          </a:p>
          <a:p>
            <a:r>
              <a:rPr lang="en-US" dirty="0" smtClean="0"/>
              <a:t>Embedded</a:t>
            </a:r>
            <a:br>
              <a:rPr lang="en-US" dirty="0" smtClean="0"/>
            </a:br>
            <a:r>
              <a:rPr lang="en-US" sz="2200" dirty="0" smtClean="0">
                <a:latin typeface="Consolas"/>
                <a:cs typeface="Consolas"/>
              </a:rPr>
              <a:t>&lt;head&gt;</a:t>
            </a:r>
            <a:br>
              <a:rPr lang="en-US" sz="2200" dirty="0" smtClean="0">
                <a:latin typeface="Consolas"/>
                <a:cs typeface="Consolas"/>
              </a:rPr>
            </a:br>
            <a:r>
              <a:rPr lang="en-US" sz="2200" dirty="0" smtClean="0">
                <a:latin typeface="Consolas"/>
                <a:cs typeface="Consolas"/>
              </a:rPr>
              <a:t>...</a:t>
            </a:r>
            <a:br>
              <a:rPr lang="en-US" sz="2200" dirty="0" smtClean="0">
                <a:latin typeface="Consolas"/>
                <a:cs typeface="Consolas"/>
              </a:rPr>
            </a:br>
            <a:r>
              <a:rPr lang="en-US" sz="2200" dirty="0" smtClean="0">
                <a:latin typeface="Consolas"/>
                <a:cs typeface="Consolas"/>
              </a:rPr>
              <a:t>  &lt;style&gt;</a:t>
            </a:r>
            <a:br>
              <a:rPr lang="en-US" sz="2200" dirty="0" smtClean="0">
                <a:latin typeface="Consolas"/>
                <a:cs typeface="Consolas"/>
              </a:rPr>
            </a:br>
            <a:r>
              <a:rPr lang="en-US" sz="2200" dirty="0" smtClean="0">
                <a:latin typeface="Consolas"/>
                <a:cs typeface="Consolas"/>
              </a:rPr>
              <a:t>    .my-class {</a:t>
            </a:r>
            <a:br>
              <a:rPr lang="en-US" sz="2200" dirty="0" smtClean="0">
                <a:latin typeface="Consolas"/>
                <a:cs typeface="Consolas"/>
              </a:rPr>
            </a:br>
            <a:r>
              <a:rPr lang="en-US" sz="2200" dirty="0" smtClean="0">
                <a:latin typeface="Consolas"/>
                <a:cs typeface="Consolas"/>
              </a:rPr>
              <a:t>      margin-left: 10px;</a:t>
            </a:r>
            <a:br>
              <a:rPr lang="en-US" sz="2200" dirty="0" smtClean="0">
                <a:latin typeface="Consolas"/>
                <a:cs typeface="Consolas"/>
              </a:rPr>
            </a:br>
            <a:r>
              <a:rPr lang="en-US" sz="2200" dirty="0" smtClean="0">
                <a:latin typeface="Consolas"/>
                <a:cs typeface="Consolas"/>
              </a:rPr>
              <a:t>    }</a:t>
            </a:r>
            <a:br>
              <a:rPr lang="en-US" sz="2200" dirty="0" smtClean="0">
                <a:latin typeface="Consolas"/>
                <a:cs typeface="Consolas"/>
              </a:rPr>
            </a:br>
            <a:r>
              <a:rPr lang="en-US" sz="2200" dirty="0" smtClean="0">
                <a:latin typeface="Consolas"/>
                <a:cs typeface="Consolas"/>
              </a:rPr>
              <a:t>  &lt;/style&gt;</a:t>
            </a:r>
            <a:br>
              <a:rPr lang="en-US" sz="2200" dirty="0" smtClean="0">
                <a:latin typeface="Consolas"/>
                <a:cs typeface="Consolas"/>
              </a:rPr>
            </a:br>
            <a:r>
              <a:rPr lang="en-US" sz="2200" dirty="0" smtClean="0">
                <a:latin typeface="Consolas"/>
                <a:cs typeface="Consolas"/>
              </a:rPr>
              <a:t>&lt;/head&gt;</a:t>
            </a:r>
          </a:p>
          <a:p>
            <a:r>
              <a:rPr lang="en-US" dirty="0" smtClean="0"/>
              <a:t>External</a:t>
            </a:r>
            <a:br>
              <a:rPr lang="en-US" dirty="0" smtClean="0"/>
            </a:br>
            <a:r>
              <a:rPr lang="en-US" sz="2200" dirty="0" smtClean="0">
                <a:latin typeface="Consolas"/>
                <a:cs typeface="Consolas"/>
              </a:rPr>
              <a:t>&lt;link </a:t>
            </a:r>
            <a:r>
              <a:rPr lang="en-US" sz="2200" dirty="0" err="1" smtClean="0">
                <a:latin typeface="Consolas"/>
                <a:cs typeface="Consolas"/>
              </a:rPr>
              <a:t>rel</a:t>
            </a:r>
            <a:r>
              <a:rPr lang="en-US" sz="2200" dirty="0" smtClean="0">
                <a:latin typeface="Consolas"/>
                <a:cs typeface="Consolas"/>
              </a:rPr>
              <a:t>=“</a:t>
            </a:r>
            <a:r>
              <a:rPr lang="en-US" sz="2200" dirty="0" err="1" smtClean="0">
                <a:latin typeface="Consolas"/>
                <a:cs typeface="Consolas"/>
              </a:rPr>
              <a:t>stylesheet</a:t>
            </a:r>
            <a:r>
              <a:rPr lang="en-US" sz="2200" dirty="0" smtClean="0">
                <a:latin typeface="Consolas"/>
                <a:cs typeface="Consolas"/>
              </a:rPr>
              <a:t>” type=“text/</a:t>
            </a:r>
            <a:r>
              <a:rPr lang="en-US" sz="2200" dirty="0" err="1" smtClean="0">
                <a:latin typeface="Consolas"/>
                <a:cs typeface="Consolas"/>
              </a:rPr>
              <a:t>css</a:t>
            </a:r>
            <a:r>
              <a:rPr lang="en-US" sz="2200" dirty="0" smtClean="0">
                <a:latin typeface="Consolas"/>
                <a:cs typeface="Consolas"/>
              </a:rPr>
              <a:t>” </a:t>
            </a:r>
            <a:r>
              <a:rPr lang="en-US" sz="2200" dirty="0" err="1" smtClean="0">
                <a:latin typeface="Consolas"/>
                <a:cs typeface="Consolas"/>
              </a:rPr>
              <a:t>href</a:t>
            </a:r>
            <a:r>
              <a:rPr lang="en-US" sz="2200" dirty="0" smtClean="0">
                <a:latin typeface="Consolas"/>
                <a:cs typeface="Consolas"/>
              </a:rPr>
              <a:t>=“</a:t>
            </a:r>
            <a:r>
              <a:rPr lang="en-US" sz="2200" dirty="0" err="1" smtClean="0">
                <a:latin typeface="Consolas"/>
                <a:cs typeface="Consolas"/>
              </a:rPr>
              <a:t>style.css</a:t>
            </a:r>
            <a:r>
              <a:rPr lang="en-US" sz="2200" dirty="0" smtClean="0">
                <a:latin typeface="Consolas"/>
                <a:cs typeface="Consolas"/>
              </a:rPr>
              <a:t>”&gt;</a:t>
            </a:r>
            <a:endParaRPr lang="en-US" sz="2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5893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Terms: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4327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Universal</a:t>
            </a:r>
          </a:p>
          <a:p>
            <a:r>
              <a:rPr lang="en-US" dirty="0" smtClean="0"/>
              <a:t>Element Type</a:t>
            </a:r>
          </a:p>
          <a:p>
            <a:r>
              <a:rPr lang="en-US" dirty="0" smtClean="0"/>
              <a:t>Class</a:t>
            </a:r>
          </a:p>
          <a:p>
            <a:r>
              <a:rPr lang="en-US" dirty="0" smtClean="0"/>
              <a:t>ID</a:t>
            </a:r>
          </a:p>
          <a:p>
            <a:r>
              <a:rPr lang="en-US" dirty="0" smtClean="0"/>
              <a:t>Attribute</a:t>
            </a:r>
          </a:p>
          <a:p>
            <a:r>
              <a:rPr lang="en-US" dirty="0" smtClean="0"/>
              <a:t>Pseudo-classes</a:t>
            </a:r>
          </a:p>
          <a:p>
            <a:r>
              <a:rPr lang="en-US" dirty="0" smtClean="0"/>
              <a:t>Pseudo-elements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47185" y="1827600"/>
            <a:ext cx="5181600" cy="4482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950" b="1" dirty="0" smtClean="0">
                <a:latin typeface="Consolas"/>
                <a:cs typeface="Consolas"/>
              </a:rPr>
              <a:t>* </a:t>
            </a:r>
            <a:r>
              <a:rPr lang="en-US" sz="2950" dirty="0" smtClean="0">
                <a:latin typeface="Consolas"/>
                <a:cs typeface="Consolas"/>
              </a:rPr>
              <a:t>{ ... }</a:t>
            </a:r>
            <a:endParaRPr lang="en-US" sz="2950" b="1" dirty="0" smtClean="0">
              <a:latin typeface="Consolas"/>
              <a:cs typeface="Consolas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950" b="1" dirty="0" smtClean="0">
                <a:latin typeface="Consolas"/>
                <a:cs typeface="Consolas"/>
              </a:rPr>
              <a:t>p</a:t>
            </a:r>
            <a:r>
              <a:rPr lang="en-US" sz="2950" dirty="0" smtClean="0">
                <a:latin typeface="Consolas"/>
                <a:cs typeface="Consolas"/>
              </a:rPr>
              <a:t> { ... }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950" dirty="0" smtClean="0">
                <a:latin typeface="Consolas"/>
                <a:cs typeface="Consolas"/>
              </a:rPr>
              <a:t>.</a:t>
            </a:r>
            <a:r>
              <a:rPr lang="en-US" sz="2950" b="1" dirty="0" smtClean="0">
                <a:latin typeface="Consolas"/>
                <a:cs typeface="Consolas"/>
              </a:rPr>
              <a:t>class-name </a:t>
            </a:r>
            <a:r>
              <a:rPr lang="en-US" sz="2950" dirty="0" smtClean="0">
                <a:latin typeface="Consolas"/>
                <a:cs typeface="Consolas"/>
              </a:rPr>
              <a:t>{ ... }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950" b="1" dirty="0" smtClean="0">
                <a:latin typeface="Consolas"/>
                <a:cs typeface="Consolas"/>
              </a:rPr>
              <a:t>#</a:t>
            </a:r>
            <a:r>
              <a:rPr lang="en-US" sz="2950" b="1" dirty="0" err="1" smtClean="0">
                <a:latin typeface="Consolas"/>
                <a:cs typeface="Consolas"/>
              </a:rPr>
              <a:t>idAttr</a:t>
            </a:r>
            <a:r>
              <a:rPr lang="en-US" sz="2950" b="1" dirty="0" smtClean="0">
                <a:latin typeface="Consolas"/>
                <a:cs typeface="Consolas"/>
              </a:rPr>
              <a:t> </a:t>
            </a:r>
            <a:r>
              <a:rPr lang="en-US" sz="2950" dirty="0" smtClean="0">
                <a:latin typeface="Consolas"/>
                <a:cs typeface="Consolas"/>
              </a:rPr>
              <a:t>{ ... }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950" b="1" dirty="0" smtClean="0">
                <a:latin typeface="Consolas"/>
                <a:cs typeface="Consolas"/>
              </a:rPr>
              <a:t>a[</a:t>
            </a:r>
            <a:r>
              <a:rPr lang="en-US" sz="2950" b="1" dirty="0" err="1" smtClean="0">
                <a:latin typeface="Consolas"/>
                <a:cs typeface="Consolas"/>
              </a:rPr>
              <a:t>src</a:t>
            </a:r>
            <a:r>
              <a:rPr lang="en-US" sz="2950" b="1" dirty="0" smtClean="0">
                <a:latin typeface="Consolas"/>
                <a:cs typeface="Consolas"/>
              </a:rPr>
              <a:t>$=.</a:t>
            </a:r>
            <a:r>
              <a:rPr lang="en-US" sz="2950" b="1" dirty="0" err="1" smtClean="0">
                <a:latin typeface="Consolas"/>
                <a:cs typeface="Consolas"/>
              </a:rPr>
              <a:t>png</a:t>
            </a:r>
            <a:r>
              <a:rPr lang="en-US" sz="2950" b="1" dirty="0" smtClean="0">
                <a:latin typeface="Consolas"/>
                <a:cs typeface="Consolas"/>
              </a:rPr>
              <a:t>]</a:t>
            </a:r>
            <a:r>
              <a:rPr lang="en-US" sz="2950" dirty="0" smtClean="0">
                <a:latin typeface="Consolas"/>
                <a:cs typeface="Consolas"/>
              </a:rPr>
              <a:t> { ... }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950" b="1" dirty="0" err="1" smtClean="0">
                <a:latin typeface="Consolas"/>
                <a:cs typeface="Consolas"/>
              </a:rPr>
              <a:t>li:first-child</a:t>
            </a:r>
            <a:r>
              <a:rPr lang="en-US" sz="2950" b="1" dirty="0" smtClean="0">
                <a:latin typeface="Consolas"/>
                <a:cs typeface="Consolas"/>
              </a:rPr>
              <a:t> </a:t>
            </a:r>
            <a:r>
              <a:rPr lang="en-US" sz="2950" dirty="0" smtClean="0">
                <a:latin typeface="Consolas"/>
                <a:cs typeface="Consolas"/>
              </a:rPr>
              <a:t>{ ... }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950" b="1" dirty="0" err="1" smtClean="0">
                <a:latin typeface="Consolas"/>
                <a:cs typeface="Consolas"/>
              </a:rPr>
              <a:t>p:before</a:t>
            </a:r>
            <a:r>
              <a:rPr lang="en-US" sz="2950" b="1" dirty="0" smtClean="0">
                <a:latin typeface="Consolas"/>
                <a:cs typeface="Consolas"/>
              </a:rPr>
              <a:t> </a:t>
            </a:r>
            <a:r>
              <a:rPr lang="en-US" sz="2950" dirty="0" smtClean="0">
                <a:latin typeface="Consolas"/>
                <a:cs typeface="Consolas"/>
              </a:rPr>
              <a:t>{ ... }</a:t>
            </a:r>
          </a:p>
        </p:txBody>
      </p:sp>
    </p:spTree>
    <p:extLst>
      <p:ext uri="{BB962C8B-B14F-4D97-AF65-F5344CB8AC3E}">
        <p14:creationId xmlns:p14="http://schemas.microsoft.com/office/powerpoint/2010/main" val="5536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86"/>
    </mc:Choice>
    <mc:Fallback xmlns="">
      <p:transition xmlns:p14="http://schemas.microsoft.com/office/powerpoint/2010/main" advTm="59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Terms: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Box</a:t>
            </a:r>
          </a:p>
          <a:p>
            <a:r>
              <a:rPr lang="en-US" dirty="0" smtClean="0"/>
              <a:t>Layout</a:t>
            </a:r>
          </a:p>
          <a:p>
            <a:r>
              <a:rPr lang="en-US" dirty="0" smtClean="0"/>
              <a:t>List</a:t>
            </a:r>
          </a:p>
          <a:p>
            <a:r>
              <a:rPr lang="en-US" dirty="0" smtClean="0"/>
              <a:t>Table</a:t>
            </a:r>
          </a:p>
          <a:p>
            <a:r>
              <a:rPr lang="en-US" dirty="0" smtClean="0"/>
              <a:t>Color</a:t>
            </a:r>
          </a:p>
          <a:p>
            <a:r>
              <a:rPr lang="en-US" dirty="0" smtClean="0"/>
              <a:t>Typography</a:t>
            </a:r>
          </a:p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173415" y="183690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/>
                <a:cs typeface="Consolas"/>
              </a:rPr>
              <a:t>p {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padding</a:t>
            </a: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en-US" dirty="0" smtClean="0">
                <a:latin typeface="Consolas"/>
                <a:cs typeface="Consolas"/>
              </a:rPr>
              <a:t>...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latin typeface="Consolas"/>
                <a:cs typeface="Consolas"/>
              </a:rPr>
              <a:t>color</a:t>
            </a: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en-US" dirty="0" smtClean="0">
                <a:latin typeface="Consolas"/>
                <a:cs typeface="Consolas"/>
              </a:rPr>
              <a:t>...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font-size</a:t>
            </a:r>
            <a:r>
              <a:rPr lang="en-US" dirty="0" smtClean="0">
                <a:latin typeface="Consolas"/>
                <a:cs typeface="Consolas"/>
              </a:rPr>
              <a:t>: </a:t>
            </a:r>
            <a:r>
              <a:rPr lang="en-US" dirty="0" smtClean="0">
                <a:latin typeface="Consolas"/>
                <a:cs typeface="Consolas"/>
              </a:rPr>
              <a:t>...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74630" y="183810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6967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86"/>
    </mc:Choice>
    <mc:Fallback xmlns="">
      <p:transition xmlns:p14="http://schemas.microsoft.com/office/powerpoint/2010/main" advTm="59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Terms: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cssvalues.com</a:t>
            </a:r>
            <a:endParaRPr lang="en-US" dirty="0"/>
          </a:p>
          <a:p>
            <a:r>
              <a:rPr lang="en-US" dirty="0" smtClean="0"/>
              <a:t>Lots of </a:t>
            </a:r>
            <a:r>
              <a:rPr lang="en-US" dirty="0" err="1" smtClean="0"/>
              <a:t>em</a:t>
            </a:r>
            <a:r>
              <a:rPr lang="en-US" dirty="0" smtClean="0"/>
              <a:t>!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173415" y="183690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/>
                <a:cs typeface="Consolas"/>
              </a:rPr>
              <a:t>p {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padding: </a:t>
            </a:r>
            <a:r>
              <a:rPr lang="en-US" b="1" dirty="0" smtClean="0">
                <a:latin typeface="Consolas"/>
                <a:cs typeface="Consolas"/>
              </a:rPr>
              <a:t>10px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/>
                <a:cs typeface="Consolas"/>
              </a:rPr>
              <a:t>  color: </a:t>
            </a:r>
            <a:r>
              <a:rPr lang="en-US" b="1" dirty="0" smtClean="0">
                <a:latin typeface="Consolas"/>
                <a:cs typeface="Consolas"/>
              </a:rPr>
              <a:t>#ff0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font-size: </a:t>
            </a:r>
            <a:r>
              <a:rPr lang="en-US" b="1" dirty="0" smtClean="0">
                <a:latin typeface="Consolas"/>
                <a:cs typeface="Consolas"/>
              </a:rPr>
              <a:t>16px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74630" y="183810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797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86"/>
    </mc:Choice>
    <mc:Fallback xmlns="">
      <p:transition xmlns:p14="http://schemas.microsoft.com/office/powerpoint/2010/main" advTm="598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 smtClean="0"/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Connecting CSS to HTML</a:t>
            </a:r>
          </a:p>
          <a:p>
            <a:r>
              <a:rPr lang="en-US" dirty="0" smtClean="0"/>
              <a:t>Note of Frameworks and </a:t>
            </a:r>
            <a:r>
              <a:rPr lang="en-US" dirty="0" smtClean="0"/>
              <a:t>Boilerplate</a:t>
            </a:r>
          </a:p>
          <a:p>
            <a:r>
              <a:rPr lang="en-US" dirty="0" smtClean="0"/>
              <a:t>Weekly Assignment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2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Descendant Selector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.</a:t>
            </a:r>
            <a:r>
              <a:rPr lang="en-US" sz="2800" dirty="0" err="1" smtClean="0">
                <a:latin typeface="Consolas"/>
                <a:cs typeface="Consolas"/>
              </a:rPr>
              <a:t>nav</a:t>
            </a:r>
            <a:r>
              <a:rPr lang="en-US" sz="2800" dirty="0" smtClean="0">
                <a:latin typeface="Consolas"/>
                <a:cs typeface="Consolas"/>
              </a:rPr>
              <a:t> li {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list-style: none;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16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Child </a:t>
            </a:r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nsolas"/>
                <a:cs typeface="Consolas"/>
              </a:rPr>
              <a:t>ul</a:t>
            </a:r>
            <a:r>
              <a:rPr lang="en-US" sz="2800" dirty="0" smtClean="0">
                <a:latin typeface="Consolas"/>
                <a:cs typeface="Consolas"/>
              </a:rPr>
              <a:t>&gt;li {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list-style-type: disc;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33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Adjacent </a:t>
            </a:r>
            <a:r>
              <a:rPr lang="en-US" dirty="0" smtClean="0"/>
              <a:t>Sibling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h2+p {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font-color: yellow;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660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General </a:t>
            </a:r>
            <a:r>
              <a:rPr lang="en-US" dirty="0" smtClean="0"/>
              <a:t>Sibling (CSS3)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h2~p {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font-color: yellow;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256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Combination</a:t>
            </a:r>
            <a:endParaRPr lang="en-US" dirty="0" smtClean="0"/>
          </a:p>
          <a:p>
            <a:pPr lvl="1"/>
            <a:r>
              <a:rPr lang="en-US" dirty="0" smtClean="0"/>
              <a:t>Don’t do this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.</a:t>
            </a:r>
            <a:r>
              <a:rPr lang="en-US" sz="2800" dirty="0" err="1" smtClean="0">
                <a:latin typeface="Consolas"/>
                <a:cs typeface="Consolas"/>
              </a:rPr>
              <a:t>big.yellow.button</a:t>
            </a:r>
            <a:r>
              <a:rPr lang="en-US" sz="2800" dirty="0" smtClean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font-color: yellow;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624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</a:t>
            </a:r>
            <a:endParaRPr lang="en-US" dirty="0"/>
          </a:p>
        </p:txBody>
      </p:sp>
      <p:pic>
        <p:nvPicPr>
          <p:cNvPr id="4" name="Content Placeholder 3" descr="407135_10150776873638018_393450018017_12335218_1125645622_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93" r="-27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69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Specificity</a:t>
            </a:r>
            <a:endParaRPr lang="en-US" dirty="0"/>
          </a:p>
        </p:txBody>
      </p:sp>
      <p:pic>
        <p:nvPicPr>
          <p:cNvPr id="7" name="Content Placeholder 6" descr="specificity-calculationba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47" r="-23347"/>
          <a:stretch>
            <a:fillRect/>
          </a:stretch>
        </p:blipFill>
        <p:spPr>
          <a:xfrm>
            <a:off x="838200" y="1825625"/>
            <a:ext cx="9360738" cy="3873458"/>
          </a:xfrm>
        </p:spPr>
      </p:pic>
      <p:sp>
        <p:nvSpPr>
          <p:cNvPr id="4" name="Rectangle 3"/>
          <p:cNvSpPr/>
          <p:nvPr/>
        </p:nvSpPr>
        <p:spPr>
          <a:xfrm>
            <a:off x="831940" y="5824746"/>
            <a:ext cx="85819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hlinkClick r:id="rId3"/>
              </a:rPr>
              <a:t>css</a:t>
            </a:r>
            <a:r>
              <a:rPr lang="en-US" sz="3200" dirty="0">
                <a:hlinkClick r:id="rId3"/>
              </a:rPr>
              <a:t>-tricks.com/specifics-on-css-</a:t>
            </a:r>
            <a:r>
              <a:rPr lang="en-US" sz="3200" dirty="0" smtClean="0">
                <a:hlinkClick r:id="rId3"/>
              </a:rPr>
              <a:t>specificity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4456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Specificity: Style</a:t>
            </a:r>
            <a:endParaRPr lang="en-US" dirty="0"/>
          </a:p>
        </p:txBody>
      </p:sp>
      <p:pic>
        <p:nvPicPr>
          <p:cNvPr id="4" name="Content Placeholder 3" descr="cssspecificity-calc-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47" r="-23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13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Specificity: </a:t>
            </a:r>
            <a:r>
              <a:rPr lang="en-US" dirty="0" smtClean="0"/>
              <a:t>ID, class, elements</a:t>
            </a:r>
            <a:endParaRPr lang="en-US" dirty="0"/>
          </a:p>
        </p:txBody>
      </p:sp>
      <p:pic>
        <p:nvPicPr>
          <p:cNvPr id="6" name="Content Placeholder 5" descr="cssspecificity-calc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47" r="-23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237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Specificity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universal selector (</a:t>
            </a:r>
            <a:r>
              <a:rPr lang="en-US" b="1" dirty="0"/>
              <a:t>*</a:t>
            </a:r>
            <a:r>
              <a:rPr lang="en-US" dirty="0"/>
              <a:t>) has no specificity value (0,0,0,0)</a:t>
            </a:r>
          </a:p>
          <a:p>
            <a:r>
              <a:rPr lang="en-US" dirty="0"/>
              <a:t>Pseudo-elements (e.g. :first-line) get 0,0,0,1 unlike their </a:t>
            </a:r>
            <a:r>
              <a:rPr lang="en-US" dirty="0" err="1"/>
              <a:t>psuedo</a:t>
            </a:r>
            <a:r>
              <a:rPr lang="en-US" dirty="0"/>
              <a:t>-class brethren which get 0,0,1,0</a:t>
            </a:r>
          </a:p>
          <a:p>
            <a:r>
              <a:rPr lang="en-US" dirty="0"/>
              <a:t>The pseudo-class :not() adds no specificity by itself, only what's inside it's parentheses.</a:t>
            </a:r>
          </a:p>
          <a:p>
            <a:r>
              <a:rPr lang="en-US" dirty="0"/>
              <a:t>The </a:t>
            </a:r>
            <a:r>
              <a:rPr lang="en-US" b="1" dirty="0"/>
              <a:t>!important </a:t>
            </a:r>
            <a:r>
              <a:rPr lang="en-US" dirty="0"/>
              <a:t>value appended a CSS property value is an automatic win. It overrides even inline styles from the markup.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r>
              <a:rPr lang="en-US" dirty="0" smtClean="0"/>
              <a:t>: Structure/Markup</a:t>
            </a:r>
          </a:p>
          <a:p>
            <a:r>
              <a:rPr lang="en-US" dirty="0" smtClean="0"/>
              <a:t>CSS: Look and Feel</a:t>
            </a:r>
          </a:p>
          <a:p>
            <a:r>
              <a:rPr lang="en-US" dirty="0" smtClean="0"/>
              <a:t>JavaScript: Brains/Logic</a:t>
            </a:r>
          </a:p>
        </p:txBody>
      </p:sp>
    </p:spTree>
    <p:extLst>
      <p:ext uri="{BB962C8B-B14F-4D97-AF65-F5344CB8AC3E}">
        <p14:creationId xmlns:p14="http://schemas.microsoft.com/office/powerpoint/2010/main" val="9543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universal key </a:t>
            </a:r>
            <a:r>
              <a:rPr lang="en-US" dirty="0" smtClean="0"/>
              <a:t>selector</a:t>
            </a:r>
            <a:br>
              <a:rPr lang="en-US" dirty="0" smtClean="0"/>
            </a:br>
            <a:r>
              <a:rPr lang="en-US" sz="3000" dirty="0" smtClean="0">
                <a:latin typeface="Consolas"/>
                <a:cs typeface="Consolas"/>
              </a:rPr>
              <a:t>* {...}</a:t>
            </a:r>
            <a:endParaRPr lang="en-US" sz="3000" dirty="0" smtClean="0">
              <a:latin typeface="Consolas"/>
              <a:cs typeface="Consolas"/>
            </a:endParaRPr>
          </a:p>
          <a:p>
            <a:r>
              <a:rPr lang="en-US" dirty="0" smtClean="0"/>
              <a:t>Don’t qualify ID rules with tag names or </a:t>
            </a:r>
            <a:r>
              <a:rPr lang="en-US" dirty="0" smtClean="0"/>
              <a:t>classes</a:t>
            </a:r>
            <a:br>
              <a:rPr lang="en-US" dirty="0" smtClean="0"/>
            </a:br>
            <a:r>
              <a:rPr lang="en-US" sz="3000" strike="sngStrike" dirty="0" err="1" smtClean="0">
                <a:latin typeface="Consolas"/>
                <a:cs typeface="Consolas"/>
              </a:rPr>
              <a:t>div</a:t>
            </a:r>
            <a:r>
              <a:rPr lang="en-US" sz="3000" dirty="0" err="1" smtClean="0">
                <a:latin typeface="Consolas"/>
                <a:cs typeface="Consolas"/>
              </a:rPr>
              <a:t>#header</a:t>
            </a:r>
            <a:endParaRPr lang="en-US" sz="3000" dirty="0" smtClean="0">
              <a:latin typeface="Consolas"/>
              <a:cs typeface="Consolas"/>
            </a:endParaRPr>
          </a:p>
          <a:p>
            <a:r>
              <a:rPr lang="en-US" dirty="0" smtClean="0"/>
              <a:t>Avoid the descendant </a:t>
            </a:r>
            <a:r>
              <a:rPr lang="en-US" dirty="0" smtClean="0"/>
              <a:t>selector</a:t>
            </a:r>
            <a:br>
              <a:rPr lang="en-US" dirty="0" smtClean="0"/>
            </a:br>
            <a:r>
              <a:rPr lang="en-US" sz="3000" dirty="0" smtClean="0">
                <a:latin typeface="Consolas"/>
                <a:cs typeface="Consolas"/>
              </a:rPr>
              <a:t>.header </a:t>
            </a:r>
            <a:r>
              <a:rPr lang="en-US" sz="3000" strike="sngStrike" dirty="0" smtClean="0">
                <a:latin typeface="Consolas"/>
                <a:cs typeface="Consolas"/>
              </a:rPr>
              <a:t>&gt; .menu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Remove redundant </a:t>
            </a:r>
            <a:r>
              <a:rPr lang="en-US" dirty="0" smtClean="0"/>
              <a:t>qualifiers</a:t>
            </a:r>
            <a:br>
              <a:rPr lang="en-US" dirty="0" smtClean="0"/>
            </a:br>
            <a:r>
              <a:rPr lang="en-US" sz="3000" dirty="0" err="1" smtClean="0">
                <a:latin typeface="Consolas"/>
                <a:cs typeface="Consolas"/>
              </a:rPr>
              <a:t>div#nav.item</a:t>
            </a:r>
            <a:r>
              <a:rPr lang="en-US" sz="3000" dirty="0" smtClean="0">
                <a:latin typeface="Consolas"/>
                <a:cs typeface="Consolas"/>
              </a:rPr>
              <a:t> -&gt; #</a:t>
            </a:r>
            <a:r>
              <a:rPr lang="en-US" sz="3000" dirty="0" err="1" smtClean="0">
                <a:latin typeface="Consolas"/>
                <a:cs typeface="Consolas"/>
              </a:rPr>
              <a:t>nav</a:t>
            </a:r>
            <a:r>
              <a:rPr lang="en-US" sz="3000" dirty="0" smtClean="0">
                <a:latin typeface="Consolas"/>
                <a:cs typeface="Consolas"/>
              </a:rPr>
              <a:t> li</a:t>
            </a:r>
            <a:endParaRPr lang="en-US" sz="3000" dirty="0" smtClean="0">
              <a:latin typeface="Consolas"/>
              <a:cs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8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Breathe</a:t>
            </a:r>
            <a:endParaRPr lang="en-US" dirty="0"/>
          </a:p>
        </p:txBody>
      </p:sp>
      <p:pic>
        <p:nvPicPr>
          <p:cNvPr id="6" name="Picture 5" descr="ai8aa0w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72" y="1689287"/>
            <a:ext cx="3048000" cy="4064000"/>
          </a:xfrm>
          <a:prstGeom prst="rect">
            <a:avLst/>
          </a:prstGeom>
        </p:spPr>
      </p:pic>
      <p:pic>
        <p:nvPicPr>
          <p:cNvPr id="8" name="Picture 7" descr="MKhk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18" y="1686602"/>
            <a:ext cx="6519082" cy="407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15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Preprocessors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Great, familiar, smart</a:t>
            </a:r>
          </a:p>
          <a:p>
            <a:r>
              <a:rPr lang="en-US" dirty="0" smtClean="0"/>
              <a:t>LESS</a:t>
            </a:r>
          </a:p>
          <a:p>
            <a:r>
              <a:rPr lang="en-US" dirty="0" smtClean="0"/>
              <a:t>Stylus</a:t>
            </a:r>
          </a:p>
          <a:p>
            <a:r>
              <a:rPr lang="en-US" dirty="0" smtClean="0"/>
              <a:t>SASS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65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</a:t>
            </a:r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</a:p>
          <a:p>
            <a:r>
              <a:rPr lang="en-US" dirty="0" smtClean="0"/>
              <a:t>Foundations</a:t>
            </a:r>
          </a:p>
          <a:p>
            <a:r>
              <a:rPr lang="en-US" dirty="0" smtClean="0"/>
              <a:t>Blueprint</a:t>
            </a:r>
          </a:p>
          <a:p>
            <a:r>
              <a:rPr lang="en-US" dirty="0" smtClean="0"/>
              <a:t>Skeleton</a:t>
            </a:r>
          </a:p>
          <a:p>
            <a:r>
              <a:rPr lang="en-US" dirty="0" smtClean="0"/>
              <a:t>Front </a:t>
            </a:r>
            <a:r>
              <a:rPr lang="en-US" dirty="0"/>
              <a:t>End Frameworks </a:t>
            </a:r>
            <a:r>
              <a:rPr lang="en-US" dirty="0" smtClean="0"/>
              <a:t>Compared: </a:t>
            </a:r>
            <a:r>
              <a:rPr lang="en-US" dirty="0" smtClean="0">
                <a:hlinkClick r:id="rId2"/>
              </a:rPr>
              <a:t>usablica.github.io</a:t>
            </a:r>
            <a:r>
              <a:rPr lang="en-US" dirty="0">
                <a:hlinkClick r:id="rId2"/>
              </a:rPr>
              <a:t>/front-end-frameworks/</a:t>
            </a:r>
            <a:r>
              <a:rPr lang="en-US" dirty="0" smtClean="0">
                <a:hlinkClick r:id="rId2"/>
              </a:rPr>
              <a:t>compare.html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7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r>
              <a:rPr lang="en-US" dirty="0"/>
              <a:t>: Structure/Markup</a:t>
            </a:r>
          </a:p>
          <a:p>
            <a:r>
              <a:rPr lang="en-US" dirty="0"/>
              <a:t>CSS: Look and </a:t>
            </a:r>
            <a:r>
              <a:rPr lang="en-US" dirty="0" smtClean="0"/>
              <a:t>Feel</a:t>
            </a:r>
          </a:p>
          <a:p>
            <a:r>
              <a:rPr lang="en-US" dirty="0" smtClean="0"/>
              <a:t>Connecting them together</a:t>
            </a:r>
          </a:p>
          <a:p>
            <a:r>
              <a:rPr lang="en-US" dirty="0" smtClean="0"/>
              <a:t>Tools and further reading</a:t>
            </a:r>
          </a:p>
          <a:p>
            <a:r>
              <a:rPr lang="en-US" dirty="0" smtClean="0"/>
              <a:t>“HTML and CSS: Design and Build Websites” by Jon </a:t>
            </a:r>
            <a:r>
              <a:rPr lang="en-US" dirty="0" err="1" smtClean="0"/>
              <a:t>Duckett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0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personal website that </a:t>
            </a:r>
            <a:r>
              <a:rPr lang="en-US" dirty="0" smtClean="0"/>
              <a:t>hyperlinks </a:t>
            </a:r>
            <a:r>
              <a:rPr lang="en-US" dirty="0" smtClean="0"/>
              <a:t>to your </a:t>
            </a:r>
            <a:r>
              <a:rPr lang="en-US" dirty="0" err="1" smtClean="0"/>
              <a:t>github</a:t>
            </a:r>
            <a:r>
              <a:rPr lang="en-US" dirty="0" smtClean="0"/>
              <a:t>/other places</a:t>
            </a:r>
          </a:p>
          <a:p>
            <a:r>
              <a:rPr lang="en-US" dirty="0" smtClean="0"/>
              <a:t>Experiment with styling and layout</a:t>
            </a:r>
          </a:p>
          <a:p>
            <a:r>
              <a:rPr lang="en-US" dirty="0" smtClean="0"/>
              <a:t>Commit your work and push it to the repository you’ve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7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mwop.net</a:t>
            </a:r>
            <a:endParaRPr lang="en-US" dirty="0"/>
          </a:p>
        </p:txBody>
      </p:sp>
      <p:pic>
        <p:nvPicPr>
          <p:cNvPr id="4" name="Content Placeholder 3" descr="Screen Shot 2013-10-16 at 3.16.1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" b="49552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836377" y="63288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8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acwright.org</a:t>
            </a:r>
            <a:endParaRPr lang="en-US" dirty="0"/>
          </a:p>
        </p:txBody>
      </p:sp>
      <p:pic>
        <p:nvPicPr>
          <p:cNvPr id="4" name="Content Placeholder 3" descr="Screen Shot 2013-10-16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340" r="-60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093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zenorocha.com</a:t>
            </a:r>
            <a:endParaRPr lang="en-US" dirty="0"/>
          </a:p>
        </p:txBody>
      </p:sp>
      <p:pic>
        <p:nvPicPr>
          <p:cNvPr id="4" name="Content Placeholder 3" descr="Screen Shot 2013-10-16 at 3.21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46" b="-117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3996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sberkmada.com</a:t>
            </a:r>
            <a:endParaRPr lang="en-US" dirty="0"/>
          </a:p>
        </p:txBody>
      </p:sp>
      <p:pic>
        <p:nvPicPr>
          <p:cNvPr id="4" name="Content Placeholder 3" descr="Screen Shot 2013-10-16 at 3.22.4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r="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62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me show you</a:t>
            </a:r>
            <a:endParaRPr lang="en-US" dirty="0"/>
          </a:p>
        </p:txBody>
      </p:sp>
      <p:pic>
        <p:nvPicPr>
          <p:cNvPr id="4" name="Content Placeholder 3" descr="2012-tele-mahone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" b="50385"/>
          <a:stretch/>
        </p:blipFill>
        <p:spPr/>
      </p:pic>
    </p:spTree>
    <p:extLst>
      <p:ext uri="{BB962C8B-B14F-4D97-AF65-F5344CB8AC3E}">
        <p14:creationId xmlns:p14="http://schemas.microsoft.com/office/powerpoint/2010/main" val="174596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do this</a:t>
            </a:r>
            <a:endParaRPr lang="en-US" dirty="0"/>
          </a:p>
        </p:txBody>
      </p:sp>
      <p:pic>
        <p:nvPicPr>
          <p:cNvPr id="4" name="Content Placeholder 3" descr="Screen Shot 2013-10-16 at 3.20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" b="1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359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Cya</a:t>
            </a:r>
            <a:r>
              <a:rPr lang="en-US" dirty="0" smtClean="0"/>
              <a:t> Next Week!</a:t>
            </a:r>
            <a:endParaRPr lang="en-US" dirty="0"/>
          </a:p>
        </p:txBody>
      </p:sp>
      <p:pic>
        <p:nvPicPr>
          <p:cNvPr id="5" name="Picture 4" descr="downloadedfile-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4" y="1673023"/>
            <a:ext cx="7112000" cy="4838700"/>
          </a:xfrm>
          <a:prstGeom prst="rect">
            <a:avLst/>
          </a:prstGeom>
        </p:spPr>
      </p:pic>
      <p:pic>
        <p:nvPicPr>
          <p:cNvPr id="8" name="Picture 7" descr="7803211736_29f3f77a5c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0" y="1668686"/>
            <a:ext cx="3571090" cy="48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92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HTML: Purpose</a:t>
            </a:r>
            <a:endParaRPr lang="en-US" dirty="0"/>
          </a:p>
        </p:txBody>
      </p:sp>
      <p:pic>
        <p:nvPicPr>
          <p:cNvPr id="4" name="Content Placeholder 3" descr="Screen Shot 2013-10-14 at 4.33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6" b="16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454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</a:t>
            </a:r>
            <a:br>
              <a:rPr lang="en-US" dirty="0" smtClean="0"/>
            </a:br>
            <a:r>
              <a:rPr lang="en-US" sz="3200" dirty="0" smtClean="0">
                <a:latin typeface="Consolas"/>
                <a:cs typeface="Consolas"/>
              </a:rPr>
              <a:t>&lt;</a:t>
            </a:r>
            <a:r>
              <a:rPr 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lang="en-US" sz="3200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 smtClean="0"/>
              <a:t>Tags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&lt;a&gt;</a:t>
            </a:r>
            <a:r>
              <a:rPr lang="en-US" sz="3200" dirty="0" smtClean="0">
                <a:latin typeface="Consolas"/>
                <a:cs typeface="Consolas"/>
              </a:rPr>
              <a:t>…</a:t>
            </a:r>
            <a:r>
              <a:rPr 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&lt;/a&gt;</a:t>
            </a:r>
          </a:p>
          <a:p>
            <a:r>
              <a:rPr lang="en-US" dirty="0" smtClean="0"/>
              <a:t>Attributes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sz="3200" dirty="0" smtClean="0">
                <a:latin typeface="Consolas"/>
                <a:cs typeface="Consolas"/>
              </a:rPr>
              <a:t>&lt;a </a:t>
            </a:r>
            <a:r>
              <a:rPr lang="en-US" sz="3200" dirty="0" err="1" smtClean="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200" dirty="0" smtClean="0">
                <a:latin typeface="Consolas"/>
                <a:cs typeface="Consolas"/>
              </a:rPr>
              <a:t>=“//</a:t>
            </a:r>
            <a:r>
              <a:rPr lang="en-US" sz="3200" dirty="0" err="1" smtClean="0">
                <a:latin typeface="Consolas"/>
                <a:cs typeface="Consolas"/>
              </a:rPr>
              <a:t>talentriot.com</a:t>
            </a:r>
            <a:r>
              <a:rPr lang="en-US" sz="3200" dirty="0" smtClean="0">
                <a:latin typeface="Consolas"/>
                <a:cs typeface="Consolas"/>
              </a:rPr>
              <a:t>”&gt;Talent Riot&lt;/a&gt;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01378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Structure &amp;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&lt;!DOCTYPE html&gt;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&lt;html </a:t>
            </a:r>
            <a:r>
              <a:rPr lang="en-US" dirty="0" err="1">
                <a:latin typeface="Consolas"/>
                <a:cs typeface="Consolas"/>
              </a:rPr>
              <a:t>lang</a:t>
            </a:r>
            <a:r>
              <a:rPr lang="en-US" dirty="0">
                <a:latin typeface="Consolas"/>
                <a:cs typeface="Consolas"/>
              </a:rPr>
              <a:t>="en"&gt;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&lt;head&gt;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&lt;meta charset="utf-8"&gt;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&lt;title&gt;Hello World&lt;/title&gt;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&lt;/head&gt;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&lt;body</a:t>
            </a:r>
            <a:r>
              <a:rPr lang="en-US" dirty="0" smtClean="0"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&lt;h1&gt;Hello World&lt;/h1&gt;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&lt;</a:t>
            </a:r>
            <a:r>
              <a:rPr lang="en-US" dirty="0" smtClean="0">
                <a:latin typeface="Consolas"/>
                <a:cs typeface="Consolas"/>
              </a:rPr>
              <a:t>p class=“hero”&gt;</a:t>
            </a:r>
            <a:r>
              <a:rPr lang="en-US" dirty="0">
                <a:latin typeface="Consolas"/>
                <a:cs typeface="Consolas"/>
              </a:rPr>
              <a:t>This is a website.&lt;/p&gt;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&lt;/body&gt;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43353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&lt;title&gt;</a:t>
            </a:r>
          </a:p>
          <a:p>
            <a:r>
              <a:rPr lang="en-US" dirty="0" smtClean="0">
                <a:latin typeface="Consolas"/>
                <a:cs typeface="Consolas"/>
              </a:rPr>
              <a:t>&lt;meta type=“*”&gt;</a:t>
            </a:r>
          </a:p>
          <a:p>
            <a:r>
              <a:rPr lang="en-US" dirty="0" smtClean="0">
                <a:latin typeface="Consolas"/>
                <a:cs typeface="Consolas"/>
              </a:rPr>
              <a:t>&lt;link </a:t>
            </a:r>
            <a:r>
              <a:rPr lang="en-US" dirty="0" err="1" smtClean="0">
                <a:latin typeface="Consolas"/>
                <a:cs typeface="Consolas"/>
              </a:rPr>
              <a:t>src</a:t>
            </a:r>
            <a:r>
              <a:rPr lang="en-US" dirty="0" smtClean="0">
                <a:latin typeface="Consolas"/>
                <a:cs typeface="Consolas"/>
              </a:rPr>
              <a:t>=“”&gt;</a:t>
            </a:r>
          </a:p>
          <a:p>
            <a:r>
              <a:rPr lang="en-US" dirty="0" smtClean="0">
                <a:latin typeface="Consolas"/>
                <a:cs typeface="Consolas"/>
              </a:rPr>
              <a:t>&lt;script&gt;&lt;/script&gt;</a:t>
            </a:r>
          </a:p>
          <a:p>
            <a:r>
              <a:rPr lang="en-US" dirty="0" smtClean="0">
                <a:latin typeface="Consolas"/>
                <a:cs typeface="Consolas"/>
              </a:rPr>
              <a:t>&lt;style&gt;&lt;/style&gt;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5013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&lt;div&gt;</a:t>
            </a:r>
          </a:p>
          <a:p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 err="1" smtClean="0">
                <a:latin typeface="Consolas"/>
                <a:cs typeface="Consolas"/>
              </a:rPr>
              <a:t>ul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 smtClean="0">
                <a:latin typeface="Consolas"/>
                <a:cs typeface="Consolas"/>
              </a:rPr>
              <a:t>&lt;p&gt;</a:t>
            </a:r>
          </a:p>
          <a:p>
            <a:r>
              <a:rPr lang="en-US" dirty="0" smtClean="0">
                <a:latin typeface="Consolas"/>
                <a:cs typeface="Consolas"/>
              </a:rPr>
              <a:t>&lt;table&gt;</a:t>
            </a:r>
          </a:p>
          <a:p>
            <a:r>
              <a:rPr lang="en-US" dirty="0" smtClean="0">
                <a:latin typeface="Consolas"/>
                <a:cs typeface="Consolas"/>
              </a:rPr>
              <a:t>&lt;form&gt;</a:t>
            </a:r>
          </a:p>
          <a:p>
            <a:pPr lvl="1"/>
            <a:r>
              <a:rPr lang="en-US" dirty="0" smtClean="0">
                <a:latin typeface="Consolas"/>
                <a:cs typeface="Consolas"/>
              </a:rPr>
              <a:t>&lt;input&gt;</a:t>
            </a:r>
          </a:p>
          <a:p>
            <a:r>
              <a:rPr lang="en-US" dirty="0" smtClean="0">
                <a:cs typeface="Consolas"/>
              </a:rPr>
              <a:t>Many more!</a:t>
            </a:r>
          </a:p>
          <a:p>
            <a:pPr lvl="1"/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032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R_Template.potx" id="{7502E328-EC8D-4746-9DC7-E121BE6C6ADD}" vid="{8FB60F1D-A8CB-4962-A8EA-85481F78F2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6664</TotalTime>
  <Words>813</Words>
  <Application>Microsoft Macintosh PowerPoint</Application>
  <PresentationFormat>Custom</PresentationFormat>
  <Paragraphs>190</Paragraphs>
  <Slides>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Week 2: HTML + CSS </vt:lpstr>
      <vt:lpstr>What’s ahead</vt:lpstr>
      <vt:lpstr>Anatomy of a website</vt:lpstr>
      <vt:lpstr>Let me show you</vt:lpstr>
      <vt:lpstr>HTML: Purpose</vt:lpstr>
      <vt:lpstr>HTML Terminology</vt:lpstr>
      <vt:lpstr>HTML Structure &amp; Syntax</vt:lpstr>
      <vt:lpstr>HEAD</vt:lpstr>
      <vt:lpstr>BODY</vt:lpstr>
      <vt:lpstr>Important Attributes</vt:lpstr>
      <vt:lpstr>Attribute Order</vt:lpstr>
      <vt:lpstr>Dos &amp; Don’ts</vt:lpstr>
      <vt:lpstr>Note on SEO</vt:lpstr>
      <vt:lpstr>Breathe</vt:lpstr>
      <vt:lpstr>CSS</vt:lpstr>
      <vt:lpstr>Connecting CSS to HTML</vt:lpstr>
      <vt:lpstr>CSS Terms: Selectors</vt:lpstr>
      <vt:lpstr>CSS Terms: Properties</vt:lpstr>
      <vt:lpstr>CSS Terms: Values</vt:lpstr>
      <vt:lpstr>Combining Selectors</vt:lpstr>
      <vt:lpstr>Combining Selectors</vt:lpstr>
      <vt:lpstr>Combining Selectors</vt:lpstr>
      <vt:lpstr>Combining Selectors</vt:lpstr>
      <vt:lpstr>Combining Selectors</vt:lpstr>
      <vt:lpstr>Breathe</vt:lpstr>
      <vt:lpstr>CSS Specificity</vt:lpstr>
      <vt:lpstr>Specificity: Style</vt:lpstr>
      <vt:lpstr>Specificity: ID, class, elements</vt:lpstr>
      <vt:lpstr>Specificity Notes</vt:lpstr>
      <vt:lpstr>Best Practices</vt:lpstr>
      <vt:lpstr>Breathe</vt:lpstr>
      <vt:lpstr>CSS Preprocessors</vt:lpstr>
      <vt:lpstr>Front End Frameworks</vt:lpstr>
      <vt:lpstr>Recap</vt:lpstr>
      <vt:lpstr>Assignment</vt:lpstr>
      <vt:lpstr>Example: mwop.net</vt:lpstr>
      <vt:lpstr>macwright.org</vt:lpstr>
      <vt:lpstr>zenorocha.com</vt:lpstr>
      <vt:lpstr>sberkmada.com</vt:lpstr>
      <vt:lpstr>Don’t do this</vt:lpstr>
      <vt:lpstr>Cya Next Week!</vt:lpstr>
    </vt:vector>
  </TitlesOfParts>
  <Company>JFC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Cardenas</dc:creator>
  <cp:lastModifiedBy>Stepan Mazurov</cp:lastModifiedBy>
  <cp:revision>65</cp:revision>
  <dcterms:created xsi:type="dcterms:W3CDTF">2013-07-18T19:49:45Z</dcterms:created>
  <dcterms:modified xsi:type="dcterms:W3CDTF">2013-10-16T22:52:22Z</dcterms:modified>
</cp:coreProperties>
</file>